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43" r:id="rId4"/>
    <p:sldId id="344" r:id="rId5"/>
    <p:sldId id="345" r:id="rId6"/>
    <p:sldId id="347" r:id="rId7"/>
    <p:sldId id="348" r:id="rId8"/>
    <p:sldId id="349" r:id="rId9"/>
    <p:sldId id="350" r:id="rId10"/>
    <p:sldId id="352" r:id="rId11"/>
    <p:sldId id="351" r:id="rId12"/>
    <p:sldId id="353" r:id="rId13"/>
    <p:sldId id="354" r:id="rId14"/>
    <p:sldId id="356" r:id="rId15"/>
    <p:sldId id="355" r:id="rId16"/>
    <p:sldId id="300" r:id="rId17"/>
    <p:sldId id="301" r:id="rId18"/>
    <p:sldId id="302" r:id="rId19"/>
    <p:sldId id="303" r:id="rId20"/>
    <p:sldId id="305" r:id="rId21"/>
    <p:sldId id="310" r:id="rId22"/>
    <p:sldId id="311" r:id="rId23"/>
    <p:sldId id="327" r:id="rId24"/>
    <p:sldId id="307" r:id="rId25"/>
    <p:sldId id="308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2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00"/>
    <a:srgbClr val="FF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7" autoAdjust="0"/>
    <p:restoredTop sz="99771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0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1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6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6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2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6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6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5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134B4-4EAF-4A12-8F57-6EFCB2662E1B}" type="datetimeFigureOut">
              <a:rPr lang="en-GB" smtClean="0"/>
              <a:t>02/01/2022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50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2.jpg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8.png"/><Relationship Id="rId11" Type="http://schemas.openxmlformats.org/officeDocument/2006/relationships/image" Target="../media/image25.png"/><Relationship Id="rId10" Type="http://schemas.openxmlformats.org/officeDocument/2006/relationships/image" Target="../media/image52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1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701.png"/><Relationship Id="rId2" Type="http://schemas.openxmlformats.org/officeDocument/2006/relationships/image" Target="../media/image53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70.png"/><Relationship Id="rId5" Type="http://schemas.openxmlformats.org/officeDocument/2006/relationships/image" Target="../media/image56.png"/><Relationship Id="rId15" Type="http://schemas.openxmlformats.org/officeDocument/2006/relationships/image" Target="../media/image73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5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0.png"/><Relationship Id="rId5" Type="http://schemas.openxmlformats.org/officeDocument/2006/relationships/image" Target="NULL"/><Relationship Id="rId4" Type="http://schemas.openxmlformats.org/officeDocument/2006/relationships/image" Target="../media/image9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760.png"/><Relationship Id="rId3" Type="http://schemas.openxmlformats.org/officeDocument/2006/relationships/image" Target="../media/image95.png"/><Relationship Id="rId7" Type="http://schemas.openxmlformats.org/officeDocument/2006/relationships/image" Target="../media/image700.png"/><Relationship Id="rId12" Type="http://schemas.openxmlformats.org/officeDocument/2006/relationships/image" Target="../media/image75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11" Type="http://schemas.openxmlformats.org/officeDocument/2006/relationships/image" Target="../media/image740.png"/><Relationship Id="rId5" Type="http://schemas.openxmlformats.org/officeDocument/2006/relationships/image" Target="../media/image680.png"/><Relationship Id="rId10" Type="http://schemas.openxmlformats.org/officeDocument/2006/relationships/image" Target="../media/image730.png"/><Relationship Id="rId4" Type="http://schemas.openxmlformats.org/officeDocument/2006/relationships/image" Target="../media/image670.png"/><Relationship Id="rId9" Type="http://schemas.openxmlformats.org/officeDocument/2006/relationships/image" Target="../media/image7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0.png"/><Relationship Id="rId5" Type="http://schemas.openxmlformats.org/officeDocument/2006/relationships/image" Target="../media/image107.png"/><Relationship Id="rId4" Type="http://schemas.openxmlformats.org/officeDocument/2006/relationships/image" Target="../media/image9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7" Type="http://schemas.openxmlformats.org/officeDocument/2006/relationships/image" Target="../media/image113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0.png"/><Relationship Id="rId10" Type="http://schemas.openxmlformats.org/officeDocument/2006/relationships/image" Target="../media/image138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ublePendulumPointMasse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062" t="4889" r="36641" b="3310"/>
          <a:stretch/>
        </p:blipFill>
        <p:spPr>
          <a:xfrm>
            <a:off x="2103333" y="3733113"/>
            <a:ext cx="3024064" cy="26706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8878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Lagrangians</a:t>
            </a:r>
            <a:endParaRPr lang="en-US" sz="48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sz="480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 Special Relativity</a:t>
            </a:r>
            <a:endParaRPr lang="en-US" sz="48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4" y="4230517"/>
            <a:ext cx="1716446" cy="1647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25403" y="2257244"/>
                <a:ext cx="3837524" cy="1720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03" y="2257244"/>
                <a:ext cx="3837524" cy="17205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DoublePendulumRods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4922" t="6388" r="40313" b="4305"/>
          <a:stretch/>
        </p:blipFill>
        <p:spPr>
          <a:xfrm>
            <a:off x="9725118" y="1201517"/>
            <a:ext cx="1994127" cy="1829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4045" y="4590045"/>
            <a:ext cx="970512" cy="1738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212" y="3812315"/>
            <a:ext cx="2339788" cy="3056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2" y="447287"/>
            <a:ext cx="1787650" cy="2553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6537">
            <a:off x="2504351" y="1805373"/>
            <a:ext cx="1704758" cy="16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5400" dirty="0">
                <a:ln w="127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Single Pendulum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45116" y="1129208"/>
                <a:ext cx="3672094" cy="883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𝑚𝑔𝑙</m:t>
                      </m:r>
                      <m:func>
                        <m:func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6" y="1129208"/>
                <a:ext cx="3672094" cy="8831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5116" y="2364752"/>
                <a:ext cx="4227824" cy="852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̈"/>
                          <m:ctrlP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6" y="2364752"/>
                <a:ext cx="4227824" cy="85234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45116" y="3569518"/>
                <a:ext cx="2676695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𝑚𝑔𝑙</m:t>
                      </m:r>
                      <m:func>
                        <m:func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6" y="3569518"/>
                <a:ext cx="2676695" cy="8192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84549" y="4647506"/>
                <a:ext cx="4055084" cy="1423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49" y="4647506"/>
                <a:ext cx="4055084" cy="14232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45116" y="4743204"/>
                <a:ext cx="3061094" cy="450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̈"/>
                          <m:ctrlP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𝑚𝑔𝑙</m:t>
                      </m:r>
                      <m:func>
                        <m:func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6" y="4743204"/>
                <a:ext cx="3061094" cy="45095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inglePendulumPointMas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13749" t="22468" r="28701" b="23055"/>
          <a:stretch/>
        </p:blipFill>
        <p:spPr>
          <a:xfrm>
            <a:off x="5194749" y="923330"/>
            <a:ext cx="5634683" cy="30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5" grpId="0"/>
      <p:bldP spid="32" grpId="0"/>
      <p:bldP spid="36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9426548" y="3171714"/>
            <a:ext cx="646036" cy="135458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5400" dirty="0">
                <a:ln w="127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Double Pendulum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430990" y="1316281"/>
            <a:ext cx="6205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3735" y="1316281"/>
            <a:ext cx="0" cy="18554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533736" y="1316281"/>
            <a:ext cx="892813" cy="187202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426548" y="3184771"/>
            <a:ext cx="1692594" cy="42310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287730" y="3049486"/>
            <a:ext cx="277637" cy="2776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11034895" y="3497352"/>
            <a:ext cx="277637" cy="27763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052201" y="1815498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01" y="1815498"/>
                <a:ext cx="20698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196604" y="2943817"/>
                <a:ext cx="2798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604" y="2943817"/>
                <a:ext cx="27988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029879" y="3079656"/>
                <a:ext cx="3967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879" y="3079656"/>
                <a:ext cx="39671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478242" y="2667466"/>
                <a:ext cx="3967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242" y="2667466"/>
                <a:ext cx="3967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523378" y="1776430"/>
                <a:ext cx="2942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378" y="1776430"/>
                <a:ext cx="29424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673410" y="3260545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410" y="3260545"/>
                <a:ext cx="307456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355750" y="1807074"/>
            <a:ext cx="0" cy="1572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355750" y="1807074"/>
            <a:ext cx="0" cy="1462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72221" y="2903178"/>
                <a:ext cx="30752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221" y="2903178"/>
                <a:ext cx="307520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27764" y="1316281"/>
                <a:ext cx="14214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64" y="1316281"/>
                <a:ext cx="1421415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6438" r="-1288" b="-2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699618" y="1316281"/>
                <a:ext cx="1744064" cy="322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618" y="1316281"/>
                <a:ext cx="1744064" cy="322139"/>
              </a:xfrm>
              <a:prstGeom prst="rect">
                <a:avLst/>
              </a:prstGeom>
              <a:blipFill rotWithShape="0">
                <a:blip r:embed="rId10"/>
                <a:stretch>
                  <a:fillRect l="-3846" t="-15094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27763" y="2236579"/>
                <a:ext cx="31169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63" y="2236579"/>
                <a:ext cx="3116944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935"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27764" y="1776430"/>
                <a:ext cx="2898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64" y="1776430"/>
                <a:ext cx="2898935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3158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4159" y="2682366"/>
                <a:ext cx="393780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59" y="2682366"/>
                <a:ext cx="3937809" cy="347403"/>
              </a:xfrm>
              <a:prstGeom prst="rect">
                <a:avLst/>
              </a:prstGeom>
              <a:blipFill rotWithShape="0">
                <a:blip r:embed="rId13"/>
                <a:stretch>
                  <a:fillRect l="-2167" t="-10526" b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24159" y="3164766"/>
                <a:ext cx="385285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59" y="3164766"/>
                <a:ext cx="3852850" cy="347403"/>
              </a:xfrm>
              <a:prstGeom prst="rect">
                <a:avLst/>
              </a:prstGeom>
              <a:blipFill rotWithShape="0">
                <a:blip r:embed="rId14"/>
                <a:stretch>
                  <a:fillRect l="-2215" t="-10526" b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24158" y="3641941"/>
                <a:ext cx="8246040" cy="408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GB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58" y="3641941"/>
                <a:ext cx="8246040" cy="408189"/>
              </a:xfrm>
              <a:prstGeom prst="rect">
                <a:avLst/>
              </a:prstGeom>
              <a:blipFill rotWithShape="0">
                <a:blip r:embed="rId15"/>
                <a:stretch>
                  <a:fillRect l="-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18953" y="4201565"/>
                <a:ext cx="8204425" cy="408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GB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53" y="4201565"/>
                <a:ext cx="8204425" cy="40818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7763" y="4749983"/>
                <a:ext cx="6816225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𝑙𝐿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63" y="4749983"/>
                <a:ext cx="6816225" cy="347403"/>
              </a:xfrm>
              <a:prstGeom prst="rect">
                <a:avLst/>
              </a:prstGeom>
              <a:blipFill rotWithShape="0">
                <a:blip r:embed="rId17"/>
                <a:stretch>
                  <a:fillRect l="-1342" t="-10526" r="-537" b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11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31" grpId="0"/>
      <p:bldP spid="33" grpId="0"/>
      <p:bldP spid="34" grpId="0"/>
      <p:bldP spid="36" grpId="0"/>
      <p:bldP spid="37" grpId="0"/>
      <p:bldP spid="38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9426548" y="3171714"/>
            <a:ext cx="646036" cy="135458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5400" dirty="0">
                <a:ln w="127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Double Pendulum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430990" y="1316281"/>
            <a:ext cx="6205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3735" y="1316281"/>
            <a:ext cx="0" cy="18554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533736" y="1316281"/>
            <a:ext cx="892813" cy="187202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426548" y="3184771"/>
            <a:ext cx="1692594" cy="42310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287730" y="3049486"/>
            <a:ext cx="277637" cy="2776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11034895" y="3497352"/>
            <a:ext cx="277637" cy="27763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052201" y="1815498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01" y="1815498"/>
                <a:ext cx="20698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196604" y="2943817"/>
                <a:ext cx="2798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604" y="2943817"/>
                <a:ext cx="27988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029879" y="3079656"/>
                <a:ext cx="3967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879" y="3079656"/>
                <a:ext cx="39671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478242" y="2667466"/>
                <a:ext cx="3967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242" y="2667466"/>
                <a:ext cx="3967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523378" y="1776430"/>
                <a:ext cx="2942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378" y="1776430"/>
                <a:ext cx="29424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673410" y="3260545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410" y="3260545"/>
                <a:ext cx="307456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355750" y="1807074"/>
            <a:ext cx="0" cy="1572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355750" y="1807074"/>
            <a:ext cx="0" cy="1462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72221" y="2903178"/>
                <a:ext cx="30752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221" y="2903178"/>
                <a:ext cx="307520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27699" y="1316227"/>
                <a:ext cx="14214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99" y="1316227"/>
                <a:ext cx="1421415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6438" r="-1288" b="-2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699618" y="1316281"/>
                <a:ext cx="1744064" cy="322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618" y="1316281"/>
                <a:ext cx="1744064" cy="322139"/>
              </a:xfrm>
              <a:prstGeom prst="rect">
                <a:avLst/>
              </a:prstGeom>
              <a:blipFill rotWithShape="0">
                <a:blip r:embed="rId10"/>
                <a:stretch>
                  <a:fillRect l="-3846" t="-15094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27699" y="1768529"/>
                <a:ext cx="31169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99" y="1768529"/>
                <a:ext cx="3116944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935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7763" y="2248890"/>
                <a:ext cx="6816225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𝑙𝐿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63" y="2248890"/>
                <a:ext cx="6816225" cy="347403"/>
              </a:xfrm>
              <a:prstGeom prst="rect">
                <a:avLst/>
              </a:prstGeom>
              <a:blipFill rotWithShape="0">
                <a:blip r:embed="rId12"/>
                <a:stretch>
                  <a:fillRect l="-1342" t="-12281" r="-537" b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7699" y="3260545"/>
                <a:ext cx="4772865" cy="574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99" y="3260545"/>
                <a:ext cx="4772865" cy="57419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27698" y="2777247"/>
                <a:ext cx="659113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𝑚𝑔𝑦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𝑀𝑔𝑌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𝑔𝑙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func>
                        <m:func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98" y="2777247"/>
                <a:ext cx="6591131" cy="307777"/>
              </a:xfrm>
              <a:prstGeom prst="rect">
                <a:avLst/>
              </a:prstGeom>
              <a:blipFill rotWithShape="0">
                <a:blip r:embed="rId14"/>
                <a:stretch>
                  <a:fillRect l="-1388" b="-3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27699" y="4001114"/>
                <a:ext cx="7615811" cy="574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99" y="4001114"/>
                <a:ext cx="7615811" cy="57419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7698" y="5307334"/>
                <a:ext cx="1064342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𝑔𝑙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98" y="5307334"/>
                <a:ext cx="10643426" cy="516745"/>
              </a:xfrm>
              <a:prstGeom prst="rect">
                <a:avLst/>
              </a:prstGeom>
              <a:blipFill rotWithShape="0">
                <a:blip r:embed="rId16"/>
                <a:stretch>
                  <a:fillRect l="-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5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3" grpId="0"/>
      <p:bldP spid="41" grpId="0"/>
      <p:bldP spid="29" grpId="0"/>
      <p:bldP spid="30" grpId="0"/>
      <p:bldP spid="32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5400" dirty="0">
                <a:ln w="127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Double Pendulum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9768" y="1921583"/>
                <a:ext cx="7087261" cy="608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GB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GB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𝑙𝐿</m:t>
                              </m:r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1921583"/>
                <a:ext cx="7087261" cy="6088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9768" y="1066291"/>
                <a:ext cx="1064342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𝑔𝑙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1066291"/>
                <a:ext cx="10643426" cy="5167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9768" y="2869015"/>
                <a:ext cx="8959889" cy="608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GB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̈"/>
                          <m:ctrlP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̈"/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̈"/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2869015"/>
                <a:ext cx="8959889" cy="6088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9768" y="3816447"/>
                <a:ext cx="498764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𝑔𝑙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3816447"/>
                <a:ext cx="4987647" cy="5852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9768" y="5278582"/>
                <a:ext cx="1160330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̈"/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̈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̈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̈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𝑔𝑙</m:t>
                      </m:r>
                      <m:acc>
                        <m:accPr>
                          <m:chr m:val="̇"/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acc>
                        <m:accPr>
                          <m:chr m:val="̇"/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5278582"/>
                <a:ext cx="11603305" cy="414537"/>
              </a:xfrm>
              <a:prstGeom prst="rect">
                <a:avLst/>
              </a:prstGeom>
              <a:blipFill rotWithShape="0">
                <a:blip r:embed="rId6"/>
                <a:stretch>
                  <a:fillRect l="-525"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7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5400" dirty="0">
                <a:ln w="127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Double Pendulum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9768" y="1931225"/>
                <a:ext cx="4711996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den>
                      </m:f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𝑙𝐿</m:t>
                              </m:r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̇"/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1931225"/>
                <a:ext cx="4711996" cy="5852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9768" y="1066291"/>
                <a:ext cx="1064342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𝑔𝑙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1066291"/>
                <a:ext cx="10643426" cy="5167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9768" y="2869015"/>
                <a:ext cx="5686750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den>
                      </m:f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2869015"/>
                <a:ext cx="5686750" cy="5852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9768" y="3802492"/>
                <a:ext cx="5097678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𝑀𝑙𝐿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func>
                        <m:func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3802492"/>
                <a:ext cx="5097678" cy="5852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9768" y="5193206"/>
                <a:ext cx="964853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𝑀𝑙𝐿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func>
                        <m:func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8" y="5193206"/>
                <a:ext cx="9648539" cy="347403"/>
              </a:xfrm>
              <a:prstGeom prst="rect">
                <a:avLst/>
              </a:prstGeom>
              <a:blipFill rotWithShape="0">
                <a:blip r:embed="rId6"/>
                <a:stretch>
                  <a:fillRect l="-884" t="-12281" b="-24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3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5400" dirty="0">
                <a:ln w="127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Double Pendulum</a:t>
            </a:r>
          </a:p>
        </p:txBody>
      </p:sp>
      <p:pic>
        <p:nvPicPr>
          <p:cNvPr id="29" name="DoublePendulumPointMasse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062" t="4889" r="36641" b="3310"/>
          <a:stretch/>
        </p:blipFill>
        <p:spPr>
          <a:xfrm>
            <a:off x="3500212" y="2053022"/>
            <a:ext cx="5191572" cy="4584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347" y="1045914"/>
                <a:ext cx="1160330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̈"/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̈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̈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̈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𝑔𝑙</m:t>
                      </m:r>
                      <m:acc>
                        <m:accPr>
                          <m:chr m:val="̇"/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acc>
                        <m:accPr>
                          <m:chr m:val="̇"/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47" y="1045914"/>
                <a:ext cx="11603305" cy="414537"/>
              </a:xfrm>
              <a:prstGeom prst="rect">
                <a:avLst/>
              </a:prstGeom>
              <a:blipFill rotWithShape="0">
                <a:blip r:embed="rId5"/>
                <a:stretch>
                  <a:fillRect l="-525"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71729" y="1583035"/>
                <a:ext cx="964853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𝑙𝐿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𝑀𝑙𝐿</m:t>
                      </m:r>
                      <m:acc>
                        <m:accPr>
                          <m:chr m:val="̇"/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𝑀𝑔𝐿</m:t>
                      </m:r>
                      <m:func>
                        <m:func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29" y="1583035"/>
                <a:ext cx="9648539" cy="347403"/>
              </a:xfrm>
              <a:prstGeom prst="rect">
                <a:avLst/>
              </a:prstGeom>
              <a:blipFill rotWithShape="0">
                <a:blip r:embed="rId6"/>
                <a:stretch>
                  <a:fillRect l="-948" t="-12281" b="-24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85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Acceleration in</a:t>
            </a:r>
          </a:p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Special Relativity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738">
            <a:off x="5345100" y="3270482"/>
            <a:ext cx="2529325" cy="25208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648950" y="0"/>
            <a:ext cx="15430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6350">
                  <a:solidFill>
                    <a:prstClr val="black"/>
                  </a:solidFill>
                </a:ln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Tom Dodd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16" y="3240027"/>
            <a:ext cx="2777884" cy="362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99559" y="4090465"/>
                <a:ext cx="4299510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8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88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88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8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sz="88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59" y="4090465"/>
                <a:ext cx="4299510" cy="14465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2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98870" y="4973290"/>
                <a:ext cx="359778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870" y="4973290"/>
                <a:ext cx="3597780" cy="14773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117781" y="4867812"/>
                <a:ext cx="4759957" cy="1688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81" y="4867812"/>
                <a:ext cx="4759957" cy="16882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568915"/>
            <a:ext cx="1362415" cy="5348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Problem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791040" y="1836342"/>
            <a:ext cx="9505610" cy="0"/>
          </a:xfrm>
          <a:prstGeom prst="line">
            <a:avLst/>
          </a:prstGeom>
          <a:ln w="450850">
            <a:solidFill>
              <a:srgbClr val="FFF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886116"/>
            <a:ext cx="1071058" cy="1809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3875" y="5204123"/>
                <a:ext cx="4054315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6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sz="6600" dirty="0">
                  <a:ln w="285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5204123"/>
                <a:ext cx="4054315" cy="10156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080466" y="1867782"/>
                <a:ext cx="221618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6600" dirty="0">
                  <a:ln w="285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466" y="1867782"/>
                <a:ext cx="2216184" cy="10156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94933" y="3279827"/>
                <a:ext cx="2245551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6600" dirty="0">
                  <a:ln w="285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933" y="3279827"/>
                <a:ext cx="2245551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047570" y="3207338"/>
                <a:ext cx="2992549" cy="11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6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sz="6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sz="6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6600" dirty="0">
                  <a:ln w="285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70" y="3207338"/>
                <a:ext cx="2992549" cy="116063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8354760" y="3787657"/>
            <a:ext cx="1503615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0.79753 2.2222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7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/>
      <p:bldP spid="2" grpId="0"/>
      <p:bldP spid="28" grpId="0"/>
      <p:bldP spid="30" grpId="0"/>
      <p:bldP spid="32" grpId="0"/>
      <p:bldP spid="32" grpId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9631" y="3925655"/>
                <a:ext cx="359778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31" y="3925655"/>
                <a:ext cx="3597780" cy="14773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79631" y="3925655"/>
                <a:ext cx="4759957" cy="1688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31" y="3925655"/>
                <a:ext cx="4759957" cy="16882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606" y="1578704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n w="19050">
                  <a:solidFill>
                    <a:prstClr val="black"/>
                  </a:solidFill>
                </a:ln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speed of light is always the same, in all reference frames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4724" y="3601272"/>
                <a:ext cx="4908844" cy="2337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 smtClean="0">
                          <a:ln w="19050"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7200" i="1" smtClean="0">
                          <a:ln w="19050"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7200" i="1" smtClean="0">
                              <a:ln w="1905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7200" i="1" smtClean="0">
                              <a:ln w="1905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7200" i="1" smtClean="0">
                                  <a:ln w="19050"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7200" i="1" smtClean="0">
                                      <a:ln w="19050"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 smtClean="0">
                                      <a:ln w="19050"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7200" i="1" smtClean="0">
                                      <a:ln w="19050"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7200" i="1" smtClean="0">
                                  <a:ln w="19050"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sz="7200" i="1" smtClean="0">
                                      <a:ln w="19050"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 smtClean="0">
                                      <a:ln w="19050"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sz="7200" i="1" smtClean="0">
                                      <a:ln w="19050"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sz="7200" dirty="0">
                  <a:ln w="28575">
                    <a:noFill/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24" y="3601272"/>
                <a:ext cx="4908844" cy="23370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038350" y="2918460"/>
            <a:ext cx="459806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5000" dirty="0">
                <a:ln w="19050">
                  <a:solidFill>
                    <a:prstClr val="black"/>
                  </a:solidFill>
                </a:ln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09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35" grpId="1"/>
      <p:bldP spid="13" grpId="0"/>
      <p:bldP spid="14" grpId="0"/>
      <p:bldP spid="14" grpId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550769" y="1716852"/>
                <a:ext cx="6323654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" y="1716852"/>
                <a:ext cx="6323654" cy="14773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50769" y="3587593"/>
                <a:ext cx="3325269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" y="3587593"/>
                <a:ext cx="3325269" cy="14773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98" y="1191808"/>
            <a:ext cx="4350985" cy="54719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1220877">
            <a:off x="2790872" y="4870729"/>
            <a:ext cx="496359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351318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9" grpId="0"/>
      <p:bldP spid="101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Lagrangian Mechanics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65955" y="4322774"/>
                <a:ext cx="3837524" cy="1720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955" y="4322774"/>
                <a:ext cx="3837524" cy="17205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DoublePendulumPointMasses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312" t="6666" r="39531" b="5278"/>
          <a:stretch/>
        </p:blipFill>
        <p:spPr>
          <a:xfrm>
            <a:off x="1081734" y="1820671"/>
            <a:ext cx="4688751" cy="4210578"/>
          </a:xfrm>
          <a:prstGeom prst="rect">
            <a:avLst/>
          </a:prstGeom>
        </p:spPr>
      </p:pic>
      <p:pic>
        <p:nvPicPr>
          <p:cNvPr id="1026" name="Picture 2" descr="https://upload.wikimedia.org/wikipedia/commons/1/19/Lagrange_portrai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172" y="1476830"/>
            <a:ext cx="2180097" cy="24491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6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1904" y="3587593"/>
                <a:ext cx="8248540" cy="2533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9600" i="1">
                                  <a:ln w="285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9600" i="1">
                                  <a:ln w="285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9600" i="1">
                                      <a:ln w="285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9600" i="1">
                                      <a:ln w="285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9600" i="1">
                                      <a:ln w="285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04" y="3587593"/>
                <a:ext cx="8248540" cy="25331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0769" y="1711809"/>
                <a:ext cx="8027069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𝑣𝑡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" y="1711809"/>
                <a:ext cx="8027069" cy="14773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Transformations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b="5500"/>
          <a:stretch/>
        </p:blipFill>
        <p:spPr>
          <a:xfrm>
            <a:off x="8355330" y="1853991"/>
            <a:ext cx="3836670" cy="4471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550769" y="1716852"/>
                <a:ext cx="6323654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" y="1716852"/>
                <a:ext cx="6323654" cy="14773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50769" y="3587593"/>
                <a:ext cx="3325269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" y="3587593"/>
                <a:ext cx="3325269" cy="14773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59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9" grpId="0"/>
      <p:bldP spid="99" grpId="1"/>
      <p:bldP spid="99" grpId="2"/>
      <p:bldP spid="101" grpId="0"/>
      <p:bldP spid="101" grpId="1"/>
      <p:bldP spid="101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0" y="1111624"/>
            <a:ext cx="10910668" cy="566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9" y="1111625"/>
            <a:ext cx="10910669" cy="5664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86282" y="3320101"/>
                <a:ext cx="98642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66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66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282" y="3320101"/>
                <a:ext cx="986424" cy="10156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66599" y="1973634"/>
                <a:ext cx="1808187" cy="353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500" i="1" smtClean="0">
                          <a:ln w="12700">
                            <a:noFill/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GB" sz="22500" dirty="0">
                  <a:ln w="12700">
                    <a:noFill/>
                  </a:ln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99" y="1973634"/>
                <a:ext cx="1808187" cy="35394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Lorentz Factor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6096000" y="5226427"/>
            <a:ext cx="690283" cy="152400"/>
          </a:xfrm>
          <a:prstGeom prst="flowChartProcess">
            <a:avLst/>
          </a:prstGeom>
          <a:solidFill>
            <a:schemeClr val="bg2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6" name="Flowchart: Process 15"/>
          <p:cNvSpPr/>
          <p:nvPr/>
        </p:nvSpPr>
        <p:spPr>
          <a:xfrm>
            <a:off x="6095999" y="2563910"/>
            <a:ext cx="690283" cy="152400"/>
          </a:xfrm>
          <a:prstGeom prst="flowChartProcess">
            <a:avLst/>
          </a:prstGeom>
          <a:solidFill>
            <a:schemeClr val="bg2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86282" y="3320102"/>
                <a:ext cx="674928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66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282" y="3320102"/>
                <a:ext cx="674928" cy="10156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34783" y="3435868"/>
                <a:ext cx="59689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66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783" y="3435868"/>
                <a:ext cx="596894" cy="10156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7124700" y="2716310"/>
            <a:ext cx="0" cy="88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124700" y="4204241"/>
            <a:ext cx="0" cy="102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275678" y="4895503"/>
            <a:ext cx="330924" cy="3309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F000"/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9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0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-0.31944 L 4.79167E-6 -2.96296E-6 Z " pathEditMode="fixed" rAng="0" ptsTypes="AAA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4" grpId="1"/>
      <p:bldP spid="2" grpId="0"/>
      <p:bldP spid="6" grpId="0" animBg="1"/>
      <p:bldP spid="16" grpId="0" animBg="1"/>
      <p:bldP spid="21" grpId="0"/>
      <p:bldP spid="21" grpId="1"/>
      <p:bldP spid="25" grpId="0"/>
      <p:bldP spid="25" grpId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531315"/>
            <a:ext cx="4445618" cy="2307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Lorentz Factor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2419085" y="3190245"/>
            <a:ext cx="281260" cy="62096"/>
          </a:xfrm>
          <a:prstGeom prst="flowChartProcess">
            <a:avLst/>
          </a:prstGeom>
          <a:solidFill>
            <a:schemeClr val="bg2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6" name="Flowchart: Process 15"/>
          <p:cNvSpPr/>
          <p:nvPr/>
        </p:nvSpPr>
        <p:spPr>
          <a:xfrm>
            <a:off x="2419085" y="2149389"/>
            <a:ext cx="281260" cy="62096"/>
          </a:xfrm>
          <a:prstGeom prst="flowChartProcess">
            <a:avLst/>
          </a:prstGeom>
          <a:solidFill>
            <a:schemeClr val="bg2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97058" y="3055408"/>
            <a:ext cx="134837" cy="13483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F000"/>
                </a:solidFill>
              </a:ln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4785" y="2439039"/>
                <a:ext cx="40192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32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32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785" y="2439039"/>
                <a:ext cx="40192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2985747" y="2211487"/>
            <a:ext cx="0" cy="348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85747" y="2817019"/>
            <a:ext cx="0" cy="404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2559170" y="2265872"/>
            <a:ext cx="7274943" cy="856890"/>
          </a:xfrm>
          <a:custGeom>
            <a:avLst/>
            <a:gdLst>
              <a:gd name="connsiteX0" fmla="*/ 0 w 7274943"/>
              <a:gd name="connsiteY0" fmla="*/ 856890 h 856890"/>
              <a:gd name="connsiteX1" fmla="*/ 868392 w 7274943"/>
              <a:gd name="connsiteY1" fmla="*/ 0 h 856890"/>
              <a:gd name="connsiteX2" fmla="*/ 1719532 w 7274943"/>
              <a:gd name="connsiteY2" fmla="*/ 851139 h 856890"/>
              <a:gd name="connsiteX3" fmla="*/ 2553419 w 7274943"/>
              <a:gd name="connsiteY3" fmla="*/ 17253 h 856890"/>
              <a:gd name="connsiteX4" fmla="*/ 3381555 w 7274943"/>
              <a:gd name="connsiteY4" fmla="*/ 833886 h 856890"/>
              <a:gd name="connsiteX5" fmla="*/ 4198188 w 7274943"/>
              <a:gd name="connsiteY5" fmla="*/ 28754 h 856890"/>
              <a:gd name="connsiteX6" fmla="*/ 5014822 w 7274943"/>
              <a:gd name="connsiteY6" fmla="*/ 839637 h 856890"/>
              <a:gd name="connsiteX7" fmla="*/ 5819955 w 7274943"/>
              <a:gd name="connsiteY7" fmla="*/ 34505 h 856890"/>
              <a:gd name="connsiteX8" fmla="*/ 6636588 w 7274943"/>
              <a:gd name="connsiteY8" fmla="*/ 839637 h 856890"/>
              <a:gd name="connsiteX9" fmla="*/ 7274943 w 7274943"/>
              <a:gd name="connsiteY9" fmla="*/ 212785 h 856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74943" h="856890">
                <a:moveTo>
                  <a:pt x="0" y="856890"/>
                </a:moveTo>
                <a:lnTo>
                  <a:pt x="868392" y="0"/>
                </a:lnTo>
                <a:lnTo>
                  <a:pt x="1719532" y="851139"/>
                </a:lnTo>
                <a:lnTo>
                  <a:pt x="2553419" y="17253"/>
                </a:lnTo>
                <a:lnTo>
                  <a:pt x="3381555" y="833886"/>
                </a:lnTo>
                <a:lnTo>
                  <a:pt x="4198188" y="28754"/>
                </a:lnTo>
                <a:lnTo>
                  <a:pt x="5014822" y="839637"/>
                </a:lnTo>
                <a:lnTo>
                  <a:pt x="5819955" y="34505"/>
                </a:lnTo>
                <a:lnTo>
                  <a:pt x="6636588" y="839637"/>
                </a:lnTo>
                <a:lnTo>
                  <a:pt x="7274943" y="212785"/>
                </a:lnTo>
              </a:path>
            </a:pathLst>
          </a:custGeom>
          <a:noFill/>
          <a:ln w="133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781458" y="2632932"/>
                <a:ext cx="40192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32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32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458" y="2632932"/>
                <a:ext cx="40192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 flipV="1">
            <a:off x="6758582" y="2290766"/>
            <a:ext cx="0" cy="81914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935349" y="3107484"/>
            <a:ext cx="81974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144259" y="3114180"/>
                <a:ext cx="40192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GB" sz="32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259" y="3114180"/>
                <a:ext cx="401924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 flipH="1">
            <a:off x="5935349" y="2290763"/>
            <a:ext cx="820379" cy="81672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43297" y="2267281"/>
                <a:ext cx="40192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GB" sz="32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97" y="2267281"/>
                <a:ext cx="401924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Freeform 61"/>
          <p:cNvSpPr/>
          <p:nvPr/>
        </p:nvSpPr>
        <p:spPr>
          <a:xfrm>
            <a:off x="6612731" y="2959894"/>
            <a:ext cx="145257" cy="150019"/>
          </a:xfrm>
          <a:custGeom>
            <a:avLst/>
            <a:gdLst>
              <a:gd name="connsiteX0" fmla="*/ 145257 w 145257"/>
              <a:gd name="connsiteY0" fmla="*/ 0 h 150019"/>
              <a:gd name="connsiteX1" fmla="*/ 0 w 145257"/>
              <a:gd name="connsiteY1" fmla="*/ 0 h 150019"/>
              <a:gd name="connsiteX2" fmla="*/ 0 w 145257"/>
              <a:gd name="connsiteY2" fmla="*/ 150019 h 15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257" h="150019">
                <a:moveTo>
                  <a:pt x="145257" y="0"/>
                </a:moveTo>
                <a:lnTo>
                  <a:pt x="0" y="0"/>
                </a:lnTo>
                <a:lnTo>
                  <a:pt x="0" y="15001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23758" y="4166832"/>
                <a:ext cx="39782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𝑐𝑡</m:t>
                              </m:r>
                            </m:e>
                          </m:d>
                        </m:e>
                        <m:sup>
                          <m: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i="1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800" i="1" smtClean="0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i="1" smtClean="0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>
                  <a:ln w="635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58" y="4166832"/>
                <a:ext cx="3978224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53305" y="4947634"/>
                <a:ext cx="39782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i="1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>
                  <a:ln w="635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05" y="4947634"/>
                <a:ext cx="3978224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923758" y="5570713"/>
                <a:ext cx="3978224" cy="864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i="1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>
                  <a:ln w="635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58" y="5570713"/>
                <a:ext cx="3978224" cy="86472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764277" y="4096383"/>
                <a:ext cx="3161888" cy="9768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800" i="1" smtClean="0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 smtClean="0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 smtClean="0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2800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>
                  <a:ln w="635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277" y="4096383"/>
                <a:ext cx="3161888" cy="97680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764277" y="5225885"/>
                <a:ext cx="3161888" cy="1312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800" i="1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GB" sz="2800" dirty="0">
                  <a:ln w="635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277" y="5225885"/>
                <a:ext cx="3161888" cy="13123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604796" y="4076216"/>
                <a:ext cx="3161888" cy="1270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2800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n w="635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800" i="1" smtClean="0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i="1">
                                  <a:ln w="6350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800" i="1">
                                      <a:ln w="6350"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28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8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8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 sz="2800" dirty="0">
                  <a:ln w="635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796" y="4076216"/>
                <a:ext cx="3161888" cy="12708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640621" y="5614902"/>
                <a:ext cx="2877705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6000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6000" i="1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l-GR" sz="6000" i="1" smtClean="0">
                          <a:ln w="635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6000" dirty="0">
                  <a:ln w="635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621" y="5614902"/>
                <a:ext cx="2877705" cy="92333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8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-0.12338 L 0 0 Z " pathEditMode="relative" ptsTypes="A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59518 -4.07407E-6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59518 -4.07407E-6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59518 -4.07407E-6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59518 -4.07407E-6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59518 -4.07407E-6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0.07031 -0.125 L 0.1401 -0.00093 L 0.20885 -0.12315 L 0.27656 -0.00278 L 0.34375 -0.12223 L 0.41093 -0.00278 L 0.47708 -0.12037 L 0.54375 -0.00186 L 0.59583 -0.09445 " pathEditMode="relative" ptsTypes="AAAAAAAA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59518 -4.07407E-6 " pathEditMode="fixed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8" grpId="0" animBg="1"/>
      <p:bldP spid="8" grpId="1" animBg="1"/>
      <p:bldP spid="12" grpId="0"/>
      <p:bldP spid="33" grpId="0" animBg="1"/>
      <p:bldP spid="34" grpId="0"/>
      <p:bldP spid="50" grpId="0"/>
      <p:bldP spid="60" grpId="0"/>
      <p:bldP spid="62" grpId="0" animBg="1"/>
      <p:bldP spid="63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Velocity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803288" y="1350844"/>
                <a:ext cx="3092257" cy="949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3600" dirty="0">
                  <a:ln w="6350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88" y="1350844"/>
                <a:ext cx="3092257" cy="9499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456931" y="1548815"/>
                <a:ext cx="30091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𝑣𝑡</m:t>
                      </m:r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>
                  <a:ln w="6350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931" y="1548815"/>
                <a:ext cx="3009157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456931" y="2836872"/>
                <a:ext cx="4226285" cy="1082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GB" sz="3600" b="0" i="1" smtClean="0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b="0" i="1" smtClean="0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3600" dirty="0">
                  <a:ln w="6350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931" y="2836872"/>
                <a:ext cx="4226285" cy="10829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369178" y="4699235"/>
                <a:ext cx="7453644" cy="1338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sz="3600" i="1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GB" sz="3600" i="1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3600" b="0" i="1" smtClean="0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GB" sz="3600" dirty="0">
                  <a:ln w="6350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78" y="4699235"/>
                <a:ext cx="7453644" cy="1338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3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Velocity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1950" y="1961360"/>
                <a:ext cx="6554551" cy="3569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9600" i="1" smtClean="0">
                                  <a:ln w="285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9600" i="1" smtClean="0">
                                  <a:ln w="285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9600" i="1" smtClean="0">
                                      <a:ln w="285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9600" i="1" smtClean="0">
                                      <a:ln w="285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9600" i="1" smtClean="0">
                                      <a:ln w="285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950" y="1961360"/>
                <a:ext cx="6554551" cy="3569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43717" y="2697421"/>
                <a:ext cx="590456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9600" i="1" smtClean="0">
                              <a:ln w="285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9600" i="1" smtClean="0">
                          <a:ln w="285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sz="9600" dirty="0">
                  <a:ln w="285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717" y="2697421"/>
                <a:ext cx="5904565" cy="14773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48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  <p:bldP spid="14" grpId="2"/>
      <p:bldP spid="14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03166" y="3886285"/>
                <a:ext cx="7585666" cy="2253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n w="1270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1" i="1">
                              <a:ln w="1270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GB" sz="6000" i="1">
                              <a:ln w="1270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b="1" i="1">
                              <a:ln w="1270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6000" i="1" smtClean="0">
                                  <a:ln w="12700"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b="1" i="1">
                                  <a:ln w="12700"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𝒖𝒗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6000" i="1" smtClean="0">
                                      <a:ln w="12700"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 smtClean="0">
                                      <a:ln w="12700"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6000" i="1" smtClean="0">
                                      <a:ln w="12700"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=0.96∙</m:t>
                      </m:r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6000" dirty="0">
                  <a:ln w="12700">
                    <a:noFill/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166" y="3886285"/>
                <a:ext cx="7585666" cy="22539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Velocity Addition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31" y="1833250"/>
            <a:ext cx="2478079" cy="1286467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1660" y="1833250"/>
            <a:ext cx="2477171" cy="128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55384" y="1506069"/>
                <a:ext cx="3148106" cy="1728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60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84" y="1506069"/>
                <a:ext cx="3148106" cy="17286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32963" y="1506069"/>
                <a:ext cx="2607893" cy="1728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60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963" y="1506069"/>
                <a:ext cx="2607893" cy="17286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p Arrow 3"/>
          <p:cNvSpPr/>
          <p:nvPr/>
        </p:nvSpPr>
        <p:spPr>
          <a:xfrm>
            <a:off x="10641105" y="3393226"/>
            <a:ext cx="708212" cy="1429786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29565" y="4297258"/>
                <a:ext cx="673286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n w="1270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GB" sz="6000" i="1" smtClean="0">
                              <a:ln w="12700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6000" b="1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6000" b="1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=1.5∙</m:t>
                      </m:r>
                      <m:r>
                        <a:rPr lang="en-GB" sz="6000" i="1" smtClean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6000" dirty="0">
                  <a:ln w="12700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65" y="4297258"/>
                <a:ext cx="6732869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2849 -1.11111E-6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30665 -1.11111E-6 " pathEditMode="relative" rAng="0" ptsTypes="AA">
                                      <p:cBhvr>
                                        <p:cTn id="8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11" grpId="0"/>
      <p:bldP spid="4" grpId="0" animBg="1"/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223417" y="1358920"/>
                <a:ext cx="3092257" cy="949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3600" dirty="0">
                  <a:ln w="6350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417" y="1358920"/>
                <a:ext cx="3092257" cy="9499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456931" y="1350844"/>
                <a:ext cx="2455351" cy="1338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3600" i="1">
                          <a:ln w="6350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GB" sz="3600" dirty="0">
                  <a:ln w="6350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931" y="1350844"/>
                <a:ext cx="2455351" cy="1338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456931" y="2956547"/>
                <a:ext cx="4226285" cy="1082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GB" sz="3600" b="0" i="1" smtClean="0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600" b="0" i="1" smtClean="0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3600" dirty="0">
                  <a:ln w="6350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931" y="2956547"/>
                <a:ext cx="4226285" cy="10829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603441" y="4557603"/>
                <a:ext cx="6985117" cy="1935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600" i="1" smtClean="0">
                          <a:ln w="6350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36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6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36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GB" sz="3600" b="0" i="1" smtClean="0">
                              <a:ln w="6350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3600" b="0" i="1" smtClean="0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d>
                            <m:dPr>
                              <m:ctrlPr>
                                <a:rPr lang="en-GB" sz="3600" b="0" i="1" smtClean="0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b="0" i="1" smtClean="0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36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6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36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3600" i="1" smtClean="0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i="1">
                                      <a:ln w="6350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36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600" i="1">
                                          <a:ln w="6350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3600" i="1">
                                              <a:ln w="6350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3600" i="1">
                                              <a:ln w="6350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3600" i="1">
                                              <a:ln w="6350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3600" b="0" i="1" smtClean="0">
                                  <a:ln w="6350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3600" dirty="0">
                  <a:ln w="6350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41" y="4557603"/>
                <a:ext cx="6985117" cy="19359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3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770010" y="1609692"/>
                <a:ext cx="4651979" cy="1257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d>
                            <m:dPr>
                              <m:ctrlP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010" y="1609692"/>
                <a:ext cx="4651979" cy="12578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29793" y="3277358"/>
                <a:ext cx="5532412" cy="1388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𝑎𝑢𝑣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𝑢𝑎𝑣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793" y="3277358"/>
                <a:ext cx="5532412" cy="13883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91123" y="5075508"/>
                <a:ext cx="2609752" cy="1068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123" y="5075508"/>
                <a:ext cx="2609752" cy="1068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8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69095" y="1477105"/>
                <a:ext cx="2609752" cy="1068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240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095" y="1477105"/>
                <a:ext cx="2609752" cy="10686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69095" y="3179091"/>
                <a:ext cx="6019981" cy="1160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095" y="3179091"/>
                <a:ext cx="6019981" cy="11609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81774" y="1477105"/>
                <a:ext cx="2300052" cy="715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774" y="1477105"/>
                <a:ext cx="2300052" cy="7155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869095" y="4973410"/>
                <a:ext cx="2631938" cy="1071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095" y="4973410"/>
                <a:ext cx="2631938" cy="10715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923010" y="5278333"/>
                <a:ext cx="25619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𝐶𝑙𝑎𝑠𝑠𝑖𝑐𝑎𝑙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010" y="5278333"/>
                <a:ext cx="2561983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69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94737" y="1459042"/>
                <a:ext cx="2631938" cy="1071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737" y="1459042"/>
                <a:ext cx="2631938" cy="107151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Acceleration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5863" y="1459042"/>
            <a:ext cx="636615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If u=v, we transform into the</a:t>
            </a:r>
          </a:p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accelerating reference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10067" y="3306546"/>
                <a:ext cx="4134080" cy="1290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b="0" i="1" smtClean="0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067" y="3306546"/>
                <a:ext cx="4134080" cy="12902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980123" y="3369719"/>
                <a:ext cx="310040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600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6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600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60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23" y="3369719"/>
                <a:ext cx="3100401" cy="10156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094737" y="5367122"/>
            <a:ext cx="1000728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Constant acceleration experienced by accelerating frame – the ‘proper acceleration’</a:t>
            </a:r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6098377" y="4242486"/>
            <a:ext cx="1035591" cy="112463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3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8825010" y="3723763"/>
            <a:ext cx="0" cy="18554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29452" y="1851740"/>
            <a:ext cx="6205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932197" y="1851740"/>
            <a:ext cx="0" cy="18554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Newton’s Laws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01932" y="1524509"/>
                <a:ext cx="2442142" cy="1577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32" y="1524509"/>
                <a:ext cx="2442142" cy="15777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1932" y="5380695"/>
                <a:ext cx="36698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32" y="5380695"/>
                <a:ext cx="3669851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01932" y="3452602"/>
                <a:ext cx="2305375" cy="1577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32" y="3452602"/>
                <a:ext cx="2305375" cy="15777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7932198" y="1851740"/>
            <a:ext cx="892813" cy="187202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61046" y="3682680"/>
            <a:ext cx="1358284" cy="1138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686192" y="3584945"/>
            <a:ext cx="277637" cy="2776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9980511" y="4682631"/>
            <a:ext cx="277637" cy="27763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450663" y="2350957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663" y="2350957"/>
                <a:ext cx="20698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471046" y="3810585"/>
                <a:ext cx="2798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046" y="3810585"/>
                <a:ext cx="2798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369777" y="4599455"/>
                <a:ext cx="3967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777" y="4599455"/>
                <a:ext cx="39671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76704" y="3202925"/>
                <a:ext cx="3967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704" y="3202925"/>
                <a:ext cx="39671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921840" y="2311889"/>
                <a:ext cx="2942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840" y="2311889"/>
                <a:ext cx="294247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55483" y="3921073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483" y="3921073"/>
                <a:ext cx="307456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6738151" y="2779456"/>
            <a:ext cx="0" cy="1572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738151" y="2779456"/>
            <a:ext cx="0" cy="1462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54622" y="3875560"/>
                <a:ext cx="30752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22" y="3875560"/>
                <a:ext cx="307520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5692783" y="4994652"/>
            <a:ext cx="25474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ea typeface="Adobe Fan Heiti Std B" panose="020B0700000000000000" pitchFamily="34" charset="-128"/>
                <a:cs typeface="Aharoni" panose="02010803020104030203" pitchFamily="2" charset="-79"/>
              </a:rPr>
              <a:t>VERY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ea typeface="Adobe Fan Heiti Std B" panose="020B0700000000000000" pitchFamily="34" charset="-128"/>
                <a:cs typeface="Aharoni" panose="02010803020104030203" pitchFamily="2" charset="-79"/>
              </a:rPr>
              <a:t>Difficult…</a:t>
            </a:r>
          </a:p>
        </p:txBody>
      </p:sp>
    </p:spTree>
    <p:extLst>
      <p:ext uri="{BB962C8B-B14F-4D97-AF65-F5344CB8AC3E}">
        <p14:creationId xmlns:p14="http://schemas.microsoft.com/office/powerpoint/2010/main" val="69296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20" grpId="0" animBg="1"/>
      <p:bldP spid="22" grpId="0" animBg="1"/>
      <p:bldP spid="27" grpId="0"/>
      <p:bldP spid="28" grpId="0"/>
      <p:bldP spid="29" grpId="0"/>
      <p:bldP spid="30" grpId="0"/>
      <p:bldP spid="31" grpId="0"/>
      <p:bldP spid="32" grpId="0"/>
      <p:bldP spid="37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58347" y="1526345"/>
                <a:ext cx="3592778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b="0" i="0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GB" sz="240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7" y="1526345"/>
                <a:ext cx="3592778" cy="7935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Relativistic SUVAT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58347" y="2819364"/>
                <a:ext cx="4840299" cy="1061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𝑑𝑣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7" y="2819364"/>
                <a:ext cx="4840299" cy="1061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58346" y="4379892"/>
                <a:ext cx="3266985" cy="136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40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GB" sz="2400" b="0" i="1" smtClean="0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GB" sz="240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6" y="4379892"/>
                <a:ext cx="3266985" cy="136986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/>
          <p:cNvSpPr/>
          <p:nvPr/>
        </p:nvSpPr>
        <p:spPr>
          <a:xfrm>
            <a:off x="1672281" y="3616411"/>
            <a:ext cx="5519351" cy="1037967"/>
          </a:xfrm>
          <a:custGeom>
            <a:avLst/>
            <a:gdLst>
              <a:gd name="connsiteX0" fmla="*/ 0 w 5519351"/>
              <a:gd name="connsiteY0" fmla="*/ 1037967 h 1037967"/>
              <a:gd name="connsiteX1" fmla="*/ 691978 w 5519351"/>
              <a:gd name="connsiteY1" fmla="*/ 510746 h 1037967"/>
              <a:gd name="connsiteX2" fmla="*/ 3863546 w 5519351"/>
              <a:gd name="connsiteY2" fmla="*/ 461319 h 1037967"/>
              <a:gd name="connsiteX3" fmla="*/ 5519351 w 5519351"/>
              <a:gd name="connsiteY3" fmla="*/ 0 h 103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9351" h="1037967">
                <a:moveTo>
                  <a:pt x="0" y="1037967"/>
                </a:moveTo>
                <a:cubicBezTo>
                  <a:pt x="24027" y="822410"/>
                  <a:pt x="48054" y="606854"/>
                  <a:pt x="691978" y="510746"/>
                </a:cubicBezTo>
                <a:cubicBezTo>
                  <a:pt x="1335902" y="414638"/>
                  <a:pt x="3058984" y="546443"/>
                  <a:pt x="3863546" y="461319"/>
                </a:cubicBezTo>
                <a:cubicBezTo>
                  <a:pt x="4668108" y="376195"/>
                  <a:pt x="5088238" y="105719"/>
                  <a:pt x="5519351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7191632" y="2647034"/>
            <a:ext cx="352579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 will assume the initial velocity, </a:t>
            </a:r>
            <a:r>
              <a:rPr lang="en-US" sz="3200" i="1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is equal to 0</a:t>
            </a:r>
          </a:p>
        </p:txBody>
      </p:sp>
    </p:spTree>
    <p:extLst>
      <p:ext uri="{BB962C8B-B14F-4D97-AF65-F5344CB8AC3E}">
        <p14:creationId xmlns:p14="http://schemas.microsoft.com/office/powerpoint/2010/main" val="7826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6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Relativistic SUVAT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58347" y="1526345"/>
                <a:ext cx="4761495" cy="136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40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GB" sz="2400" b="0" i="1" smtClean="0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b="0" i="1" smtClean="0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GB" sz="240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7" y="1526345"/>
                <a:ext cx="4761495" cy="136986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58347" y="3493286"/>
                <a:ext cx="299062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60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600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60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60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sz="60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7" y="3493286"/>
                <a:ext cx="2990627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358347" y="5106028"/>
                <a:ext cx="763903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GB" sz="6000" b="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lassical</m:t>
                      </m:r>
                      <m:r>
                        <a:rPr lang="en-GB" sz="6000" b="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GB" sz="60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6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6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6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GB" sz="6000" dirty="0">
                  <a:ln w="31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7" y="5106028"/>
                <a:ext cx="7639030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8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58346" y="1323439"/>
                <a:ext cx="2061783" cy="1184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24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6" y="1323439"/>
                <a:ext cx="2061783" cy="118481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54901" y="1323439"/>
                <a:ext cx="2141099" cy="1180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01" y="1323439"/>
                <a:ext cx="2141099" cy="11803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58346" y="2887341"/>
                <a:ext cx="2922531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6" y="2887341"/>
                <a:ext cx="2922531" cy="833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58346" y="4100057"/>
                <a:ext cx="5214504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0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6" y="4100057"/>
                <a:ext cx="5214504" cy="929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58346" y="5408825"/>
                <a:ext cx="2141099" cy="1180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6" y="5408825"/>
                <a:ext cx="2141099" cy="118032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21859" y="3857106"/>
                <a:ext cx="4264309" cy="2345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48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4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80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8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GB" sz="48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48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48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48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 sz="48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859" y="3857106"/>
                <a:ext cx="4264309" cy="23452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8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  <p:bldP spid="8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Displacement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8703" y="1415385"/>
                <a:ext cx="4169155" cy="1299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3" y="1415385"/>
                <a:ext cx="4169155" cy="12991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5815167" y="4657752"/>
                <a:ext cx="5138073" cy="1569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lassical</m:t>
                      </m:r>
                      <m:r>
                        <a:rPr lang="en-GB" sz="4800" b="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GB" sz="48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80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48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4800" i="1" smtClean="0">
                                  <a:ln w="3175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n w="3175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4800" b="0" i="1" smtClean="0">
                                  <a:ln w="3175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GB" sz="4800" dirty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GB" sz="48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4800" dirty="0">
                  <a:ln w="31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167" y="4657752"/>
                <a:ext cx="5138073" cy="1569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777858" y="1415385"/>
            <a:ext cx="696912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Assuming the initial displacement, </a:t>
            </a:r>
            <a:r>
              <a:rPr lang="en-US" sz="3200" i="1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</a:t>
            </a:r>
            <a:r>
              <a:rPr lang="en-US" sz="3200" i="1" baseline="-250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0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is equal to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8703" y="3232830"/>
                <a:ext cx="4730269" cy="1729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b="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GB" sz="36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3600" b="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36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36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36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36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36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36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36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GB" sz="3600" b="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36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b="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GB" sz="3600" i="1" dirty="0">
                  <a:ln w="3175">
                    <a:noFill/>
                  </a:ln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3" y="3232830"/>
                <a:ext cx="4730269" cy="17291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33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Proper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58346" y="1323439"/>
                <a:ext cx="169860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𝛾𝜏</m:t>
                      </m:r>
                    </m:oMath>
                  </m:oMathPara>
                </a14:m>
                <a:endParaRPr lang="en-GB" sz="40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6" y="1323439"/>
                <a:ext cx="1698607" cy="707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777858" y="1415385"/>
            <a:ext cx="696912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time experienced in the accelerating reference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58345" y="2477517"/>
                <a:ext cx="3029163" cy="1261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</m:t>
                      </m:r>
                      <m:f>
                        <m:fPr>
                          <m:ctrlP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 sz="40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5" y="2477517"/>
                <a:ext cx="3029163" cy="12611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58345" y="4184823"/>
                <a:ext cx="6895349" cy="1261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400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f>
                        <m:f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 sz="40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45" y="4184823"/>
                <a:ext cx="6895349" cy="12611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801413" y="1323439"/>
                <a:ext cx="1811009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 sz="28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13" y="1323439"/>
                <a:ext cx="1811009" cy="9103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Proper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61282" y="2447155"/>
                <a:ext cx="5669436" cy="122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sz="28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𝑑𝑣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GB" sz="28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282" y="2447155"/>
                <a:ext cx="5669436" cy="12225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9050" y="3669669"/>
                <a:ext cx="5113900" cy="13689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𝛼𝜏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func>
                        <m:funcPr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28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050" y="3669669"/>
                <a:ext cx="5113900" cy="13689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22431" y="5396816"/>
                <a:ext cx="2568972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unc>
                        <m:funcPr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28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31" y="5396816"/>
                <a:ext cx="2568972" cy="831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1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All Equations</a:t>
            </a:r>
          </a:p>
        </p:txBody>
      </p:sp>
      <p:cxnSp>
        <p:nvCxnSpPr>
          <p:cNvPr id="10" name="Straight Connector 9"/>
          <p:cNvCxnSpPr>
            <a:stCxn id="2" idx="2"/>
          </p:cNvCxnSpPr>
          <p:nvPr/>
        </p:nvCxnSpPr>
        <p:spPr>
          <a:xfrm>
            <a:off x="6096000" y="1323439"/>
            <a:ext cx="8238" cy="5250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900318" y="1545445"/>
                <a:ext cx="17409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320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320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32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18" y="1545445"/>
                <a:ext cx="1740989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60604" y="2375797"/>
                <a:ext cx="2220416" cy="1218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 sz="28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604" y="2375797"/>
                <a:ext cx="2220416" cy="12187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65276" y="3840169"/>
                <a:ext cx="3211071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2400" b="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24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400" b="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GB" sz="2400" b="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2400" b="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GB" sz="2800" i="1" dirty="0">
                  <a:ln w="3175">
                    <a:noFill/>
                  </a:ln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76" y="3840169"/>
                <a:ext cx="3211071" cy="11835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86325" y="5269275"/>
                <a:ext cx="2568972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unc>
                        <m:funcPr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  <m:sup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28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325" y="5269275"/>
                <a:ext cx="2568972" cy="831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700651" y="1545444"/>
                <a:ext cx="13103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32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3200" dirty="0">
                  <a:ln w="31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651" y="1545444"/>
                <a:ext cx="1310359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631914" y="2692806"/>
                <a:ext cx="144783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GB" sz="2800" dirty="0">
                  <a:ln w="31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914" y="2692806"/>
                <a:ext cx="1447832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596295" y="3948617"/>
                <a:ext cx="1519070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2800" i="1" smtClean="0">
                                  <a:ln w="3175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GB" sz="2800" dirty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3200" i="1" dirty="0">
                  <a:ln w="3175">
                    <a:noFill/>
                  </a:ln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295" y="3948617"/>
                <a:ext cx="1519070" cy="9541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489471" y="5269275"/>
                <a:ext cx="173271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800" dirty="0">
                  <a:ln w="3175"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71" y="5269275"/>
                <a:ext cx="1732718" cy="83086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9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38" y="593799"/>
            <a:ext cx="1617448" cy="15527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62" y="5986465"/>
            <a:ext cx="451226" cy="4489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17043" y="5827530"/>
            <a:ext cx="384056" cy="38277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21316" y="1323439"/>
            <a:ext cx="6079143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Segoe UI Black" panose="020B0A02040204020203" pitchFamily="34" charset="0"/>
              </a:rPr>
              <a:t>Rocket travels to Andromeda – accelerates at 10 ms</a:t>
            </a:r>
            <a:r>
              <a:rPr lang="en-US" sz="3200" baseline="300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Segoe UI Black" panose="020B0A02040204020203" pitchFamily="34" charset="0"/>
              </a:rPr>
              <a:t>-2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Segoe UI Black" panose="020B0A02040204020203" pitchFamily="34" charset="0"/>
              </a:rPr>
              <a:t> for half the journey, then decelerates at 10 ms</a:t>
            </a:r>
            <a:r>
              <a:rPr lang="en-US" sz="3200" baseline="300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Segoe UI Black" panose="020B0A02040204020203" pitchFamily="34" charset="0"/>
              </a:rPr>
              <a:t>-2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Segoe UI Black" panose="020B0A02040204020203" pitchFamily="34" charset="0"/>
              </a:rPr>
              <a:t> for the other half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21316" y="3598929"/>
                <a:ext cx="21548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6" y="3598929"/>
                <a:ext cx="215488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21315" y="4506563"/>
                <a:ext cx="1494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5" y="4506563"/>
                <a:ext cx="1494448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21315" y="5414197"/>
                <a:ext cx="15479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32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5" y="5414197"/>
                <a:ext cx="1547924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105928" y="3598929"/>
                <a:ext cx="27528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 </m:t>
                      </m:r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32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28" y="3598929"/>
                <a:ext cx="275280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105927" y="4506563"/>
                <a:ext cx="33529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=1.2</m:t>
                      </m:r>
                      <m:r>
                        <a:rPr lang="en-GB" sz="32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32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r>
                        <a:rPr lang="en-GB" sz="32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32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27" y="4506563"/>
                <a:ext cx="3352969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400459" y="1640536"/>
            <a:ext cx="4860793" cy="486079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 rot="18900000">
                <a:off x="7736437" y="4031551"/>
                <a:ext cx="319068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=2.4∗</m:t>
                      </m:r>
                      <m:sSup>
                        <m:sSupPr>
                          <m:ctrlP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32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32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7736437" y="4031551"/>
                <a:ext cx="3190682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35599 -0.6384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9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44162" y="1525333"/>
                <a:ext cx="3718518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2800" b="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800" b="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2800" b="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800" b="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b="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GB" sz="2800" b="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2800" b="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800" b="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GB" sz="2800" i="1" dirty="0">
                  <a:ln w="3175">
                    <a:noFill/>
                  </a:ln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62" y="1525333"/>
                <a:ext cx="3718518" cy="13653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9102" y="1662293"/>
                <a:ext cx="2887585" cy="1091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ad>
                            <m:radPr>
                              <m:degHide m:val="on"/>
                              <m:ctrlP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2800" i="1" dirty="0">
                  <a:ln w="3175">
                    <a:noFill/>
                  </a:ln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102" y="1662293"/>
                <a:ext cx="2887585" cy="10914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44162" y="3474261"/>
                <a:ext cx="10142648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1.2∗</m:t>
                              </m:r>
                              <m:sSup>
                                <m:sSupPr>
                                  <m:ctrlP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10∗</m:t>
                              </m:r>
                              <m: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1.2∗</m:t>
                              </m:r>
                              <m:sSup>
                                <m:sSupPr>
                                  <m:ctrlP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p>
                              </m:sSup>
                              <m: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299792458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299792458</m:t>
                          </m:r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GB" sz="28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=4∗</m:t>
                      </m:r>
                      <m:sSup>
                        <m:sSupPr>
                          <m:ctrlP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8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800" i="1" dirty="0">
                  <a:ln w="3175">
                    <a:noFill/>
                  </a:ln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62" y="3474261"/>
                <a:ext cx="10142648" cy="10950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61373" y="5400122"/>
                <a:ext cx="686925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=2∗4∗</m:t>
                      </m:r>
                      <m:sSup>
                        <m:sSup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=8∗</m:t>
                      </m:r>
                      <m:sSup>
                        <m:sSup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  <m:r>
                        <a:rPr lang="en-GB" sz="40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4000" i="1" dirty="0">
                  <a:ln w="3175">
                    <a:noFill/>
                  </a:ln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373" y="5400122"/>
                <a:ext cx="686925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71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80688" y="1617918"/>
                <a:ext cx="8830623" cy="1292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i="1" smtClean="0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10∗4∗</m:t>
                          </m:r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n w="3175">
                                                <a:noFill/>
                                              </a:ln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4∗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ln w="3175">
                                                    <a:noFill/>
                                                  </a:ln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299792458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n w="3175"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−8.42∗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dirty="0">
                  <a:ln w="3175"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88" y="1617918"/>
                <a:ext cx="8830623" cy="129279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19912" y="3728888"/>
                <a:ext cx="10473316" cy="838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unc>
                        <m:funcPr>
                          <m:ctrlP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func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299792458</m:t>
                          </m:r>
                        </m:num>
                        <m:den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func>
                        <m:func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299792458</m:t>
                              </m:r>
                              <m:r>
                                <a:rPr lang="en-GB" sz="2400" i="1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−8.42∗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n w="3175"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400" b="0" i="1" smtClean="0">
                                  <a:ln w="3175"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299792458</m:t>
                              </m:r>
                            </m:den>
                          </m:f>
                        </m:e>
                      </m:func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=4.4</m:t>
                      </m:r>
                      <m:r>
                        <a:rPr lang="en-GB" sz="2400" i="1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b="0" i="1" smtClean="0">
                              <a:ln w="3175"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n w="3175">
                            <a:noFill/>
                          </a:ln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400" dirty="0">
                  <a:ln w="3175">
                    <a:noFill/>
                  </a:ln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12" y="3728888"/>
                <a:ext cx="10473316" cy="8388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21944" y="5385952"/>
                <a:ext cx="726961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=2∗4.4∗</m:t>
                      </m:r>
                      <m:sSup>
                        <m:sSup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=8.8∗</m:t>
                      </m:r>
                      <m:sSup>
                        <m:sSup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GB" sz="40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4000" i="1" dirty="0">
                  <a:ln w="3175">
                    <a:noFill/>
                  </a:ln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944" y="5385952"/>
                <a:ext cx="7269619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3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72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Principle of Least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0798" y="2584230"/>
                <a:ext cx="3805722" cy="1956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98" y="2584230"/>
                <a:ext cx="3805722" cy="19561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4616388" y="1459042"/>
            <a:ext cx="7575611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Action, </a:t>
            </a:r>
            <a:r>
              <a:rPr lang="en-US" sz="3200" i="1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is a time integral of energy</a:t>
            </a:r>
          </a:p>
          <a:p>
            <a:pPr algn="ctr"/>
            <a:endParaRPr lang="en-US" sz="3200" dirty="0">
              <a:ln w="6350">
                <a:solidFill>
                  <a:prstClr val="black"/>
                </a:solidFill>
              </a:ln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action of a system between two times is larger if the time interval is longer or the energy is higher</a:t>
            </a:r>
          </a:p>
          <a:p>
            <a:pPr algn="ctr"/>
            <a:endParaRPr lang="en-US" sz="3200" dirty="0">
              <a:ln w="6350">
                <a:solidFill>
                  <a:prstClr val="black"/>
                </a:solidFill>
              </a:ln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Particles tend to lower their potential energy as much as possible, leading to this principle</a:t>
            </a:r>
          </a:p>
        </p:txBody>
      </p:sp>
    </p:spTree>
    <p:extLst>
      <p:ext uri="{BB962C8B-B14F-4D97-AF65-F5344CB8AC3E}">
        <p14:creationId xmlns:p14="http://schemas.microsoft.com/office/powerpoint/2010/main" val="107177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999607" y="3417108"/>
                <a:ext cx="6192786" cy="707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=8.8∗</m:t>
                      </m:r>
                      <m:sSup>
                        <m:sSup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4000" b="0" i="1" smtClean="0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GB" sz="40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=28 </m:t>
                      </m:r>
                      <m:r>
                        <m:rPr>
                          <m:sty m:val="p"/>
                        </m:rPr>
                        <a:rPr lang="en-GB" sz="4000" b="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years</m:t>
                      </m:r>
                    </m:oMath>
                  </m:oMathPara>
                </a14:m>
                <a:endParaRPr lang="en-GB" sz="4000" dirty="0">
                  <a:ln w="3175">
                    <a:noFill/>
                  </a:ln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07" y="3417108"/>
                <a:ext cx="619278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172009" y="1845296"/>
                <a:ext cx="7847982" cy="707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=8∗</m:t>
                      </m:r>
                      <m:sSup>
                        <m:sSupPr>
                          <m:ctrlP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4000" i="1">
                              <a:ln w="3175"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  <m:r>
                        <a:rPr lang="en-GB" sz="40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4000" b="0" i="1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=2.5 </m:t>
                      </m:r>
                      <m:r>
                        <m:rPr>
                          <m:sty m:val="p"/>
                        </m:rPr>
                        <a:rPr lang="en-GB" sz="4000" b="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million</m:t>
                      </m:r>
                      <m:r>
                        <a:rPr lang="en-GB" sz="4000" b="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4000" b="0" i="0" smtClean="0">
                          <a:ln w="3175"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years</m:t>
                      </m:r>
                    </m:oMath>
                  </m:oMathPara>
                </a14:m>
                <a:endParaRPr lang="en-GB" sz="4000" dirty="0">
                  <a:ln w="3175">
                    <a:noFill/>
                  </a:ln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09" y="1845296"/>
                <a:ext cx="784798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643897" y="4988920"/>
            <a:ext cx="690420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Extreme time dilation</a:t>
            </a:r>
          </a:p>
        </p:txBody>
      </p:sp>
    </p:spTree>
    <p:extLst>
      <p:ext uri="{BB962C8B-B14F-4D97-AF65-F5344CB8AC3E}">
        <p14:creationId xmlns:p14="http://schemas.microsoft.com/office/powerpoint/2010/main" val="2961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Thank You For Listening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738">
            <a:off x="8300611" y="4185129"/>
            <a:ext cx="2306026" cy="22983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61949" y="1454091"/>
            <a:ext cx="732260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9525">
                  <a:solidFill>
                    <a:prstClr val="black"/>
                  </a:solidFill>
                </a:ln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Sources:</a:t>
            </a:r>
          </a:p>
          <a:p>
            <a:endParaRPr lang="en-US" sz="5400" dirty="0">
              <a:ln w="9525">
                <a:solidFill>
                  <a:prstClr val="black"/>
                </a:solidFill>
              </a:ln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sz="5400" dirty="0">
                <a:ln w="9525">
                  <a:solidFill>
                    <a:prstClr val="black"/>
                  </a:solidFill>
                </a:ln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Stanford YouTube</a:t>
            </a:r>
          </a:p>
          <a:p>
            <a:r>
              <a:rPr lang="en-US" sz="5400" dirty="0">
                <a:ln w="9525">
                  <a:solidFill>
                    <a:prstClr val="black"/>
                  </a:solidFill>
                </a:ln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YaleCourses</a:t>
            </a:r>
          </a:p>
        </p:txBody>
      </p:sp>
      <p:pic>
        <p:nvPicPr>
          <p:cNvPr id="18" name="DoublePendulumRods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22" t="6388" r="40313" b="4305"/>
          <a:stretch/>
        </p:blipFill>
        <p:spPr>
          <a:xfrm>
            <a:off x="8456560" y="1610610"/>
            <a:ext cx="1994127" cy="182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2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72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Principle of Least Action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16388" y="1459042"/>
            <a:ext cx="757561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energy term in the integral is the Lagrangian, which takes the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00228" y="3287415"/>
                <a:ext cx="32079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sz="5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228" y="3287415"/>
                <a:ext cx="3207929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374355" y="5454129"/>
                <a:ext cx="944329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Kinetic</m:t>
                      </m:r>
                      <m:r>
                        <a:rPr lang="en-GB" sz="4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lang="en-GB" sz="4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Potential</m:t>
                      </m:r>
                      <m:r>
                        <a:rPr lang="en-GB" sz="4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Energy</m:t>
                      </m:r>
                    </m:oMath>
                  </m:oMathPara>
                </a14:m>
                <a:endParaRPr lang="en-GB" sz="4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55" y="5454129"/>
                <a:ext cx="9443290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0798" y="2584230"/>
                <a:ext cx="3805722" cy="1956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98" y="2584230"/>
                <a:ext cx="3805722" cy="19561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5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72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Simple Lagrangian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92033" y="2854711"/>
                <a:ext cx="32079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sz="5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033" y="2854711"/>
                <a:ext cx="3207929" cy="8309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0" y="1508752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For example, for one particle: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9667" y="4446892"/>
                <a:ext cx="7612660" cy="1662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667" y="4446892"/>
                <a:ext cx="7612660" cy="16620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3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7200" dirty="0">
                <a:ln w="381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Euler-Lagrange Equations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508752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 equation can be derived from multiple principles of classical physics that gives the equations of motion of a system from the Lagrangian: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658" y="3843380"/>
                <a:ext cx="3837524" cy="1720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5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58" y="3843380"/>
                <a:ext cx="3837524" cy="17205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131292" y="3779128"/>
            <a:ext cx="651621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Where </a:t>
            </a:r>
            <a:r>
              <a:rPr lang="en-US" sz="3200" i="1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could be a linear coordinate (</a:t>
            </a:r>
            <a:r>
              <a:rPr lang="en-US" sz="3200" i="1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</a:t>
            </a:r>
            <a:r>
              <a:rPr lang="en-US" sz="3200" i="1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y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</a:t>
            </a:r>
            <a:r>
              <a:rPr lang="en-US" sz="3200" i="1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 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etc.), an angular coordinate (</a:t>
            </a:r>
            <a:r>
              <a:rPr lang="el-GR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θ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</a:t>
            </a:r>
            <a:r>
              <a:rPr lang="el-GR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α</a:t>
            </a:r>
            <a:r>
              <a:rPr lang="en-GB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etc.</a:t>
            </a:r>
            <a:r>
              <a:rPr lang="en-US" sz="3200" dirty="0">
                <a:ln w="6350">
                  <a:solidFill>
                    <a:prstClr val="black"/>
                  </a:solidFill>
                </a:ln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) or any other</a:t>
            </a:r>
          </a:p>
        </p:txBody>
      </p:sp>
    </p:spTree>
    <p:extLst>
      <p:ext uri="{BB962C8B-B14F-4D97-AF65-F5344CB8AC3E}">
        <p14:creationId xmlns:p14="http://schemas.microsoft.com/office/powerpoint/2010/main" val="4916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5400" dirty="0">
                <a:ln w="127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One Particle in Gravitational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1925" y="1419786"/>
                <a:ext cx="350506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𝐺𝑀𝑚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25" y="1419786"/>
                <a:ext cx="3505062" cy="11079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04522" y="1295490"/>
                <a:ext cx="3837524" cy="1720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5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22" y="1295490"/>
                <a:ext cx="3837524" cy="17205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1925" y="3205677"/>
                <a:ext cx="4789260" cy="1053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GB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̇"/>
                              <m:ctrl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25" y="3205677"/>
                <a:ext cx="4789260" cy="10534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5548" y="4937002"/>
                <a:ext cx="2753831" cy="1087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𝐺𝑀𝑚</m:t>
                          </m:r>
                        </m:num>
                        <m:den>
                          <m:sSup>
                            <m:sSupPr>
                              <m:ctrlPr>
                                <a:rPr lang="en-GB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8" y="4937002"/>
                <a:ext cx="2753831" cy="10870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896" y="4336372"/>
                <a:ext cx="3125279" cy="1561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5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896" y="4336372"/>
                <a:ext cx="3125279" cy="15611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2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-US" sz="5400" dirty="0">
                <a:ln w="12700">
                  <a:solidFill>
                    <a:prstClr val="black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Single Pendulum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755902" y="1423634"/>
            <a:ext cx="3435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88814" y="1423634"/>
            <a:ext cx="0" cy="18554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88815" y="1423634"/>
            <a:ext cx="892813" cy="187202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842809" y="3156839"/>
            <a:ext cx="277637" cy="2776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607280" y="192285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280" y="1922851"/>
                <a:ext cx="20698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033321" y="2774819"/>
                <a:ext cx="3967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321" y="2774819"/>
                <a:ext cx="39671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78457" y="1883783"/>
                <a:ext cx="2942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457" y="1883783"/>
                <a:ext cx="29424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10561246" y="1694823"/>
            <a:ext cx="0" cy="1572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561246" y="1694823"/>
            <a:ext cx="0" cy="1462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677717" y="2790927"/>
                <a:ext cx="30752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717" y="2790927"/>
                <a:ext cx="30752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7701" y="1422908"/>
                <a:ext cx="16616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1" y="1422908"/>
                <a:ext cx="166167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84400" y="1419786"/>
                <a:ext cx="19839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00" y="1419786"/>
                <a:ext cx="198394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7946" y="2127958"/>
                <a:ext cx="1923860" cy="450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acc>
                        <m:accPr>
                          <m:chr m:val="̇"/>
                          <m:ctrlP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6" y="2127958"/>
                <a:ext cx="1923860" cy="45095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21173" y="2141285"/>
                <a:ext cx="1906035" cy="450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acc>
                        <m:accPr>
                          <m:chr m:val="̇"/>
                          <m:ctrlPr>
                            <a:rPr lang="en-GB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fName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173" y="2141285"/>
                <a:ext cx="1906035" cy="4509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27700" y="2853078"/>
                <a:ext cx="3251931" cy="450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0" y="2853078"/>
                <a:ext cx="3251931" cy="45095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349123" y="2882886"/>
                <a:ext cx="2566087" cy="450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123" y="2882886"/>
                <a:ext cx="2566087" cy="4509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27699" y="4388102"/>
                <a:ext cx="4772865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99" y="4388102"/>
                <a:ext cx="4772865" cy="73872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73957" y="4371190"/>
                <a:ext cx="4718728" cy="1135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GB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𝑚𝑔𝑙</m:t>
                      </m:r>
                      <m:func>
                        <m:func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57" y="4371190"/>
                <a:ext cx="4718728" cy="113543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27700" y="3609767"/>
                <a:ext cx="477286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𝑚𝑔𝑦</m:t>
                      </m:r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𝑚𝑔𝑙</m:t>
                      </m:r>
                      <m:func>
                        <m:func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0" y="3609767"/>
                <a:ext cx="4772865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7700" y="5474278"/>
                <a:ext cx="5890947" cy="7596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GB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0" y="5474278"/>
                <a:ext cx="5890947" cy="75969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1" grpId="0"/>
      <p:bldP spid="22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7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3273</TotalTime>
  <Words>1307</Words>
  <Application>Microsoft Office PowerPoint</Application>
  <PresentationFormat>Widescreen</PresentationFormat>
  <Paragraphs>257</Paragraphs>
  <Slides>41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Adobe Fan Heiti Std B</vt:lpstr>
      <vt:lpstr>Aharoni</vt:lpstr>
      <vt:lpstr>Arial</vt:lpstr>
      <vt:lpstr>Calibri</vt:lpstr>
      <vt:lpstr>Calibri Light</vt:lpstr>
      <vt:lpstr>Cambria Math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Dodd</dc:creator>
  <cp:lastModifiedBy>Tom Dodd</cp:lastModifiedBy>
  <cp:revision>61</cp:revision>
  <dcterms:created xsi:type="dcterms:W3CDTF">2015-01-28T07:52:11Z</dcterms:created>
  <dcterms:modified xsi:type="dcterms:W3CDTF">2022-01-02T17:00:39Z</dcterms:modified>
</cp:coreProperties>
</file>